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vsd" ContentType="application/vnd.visio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94" r:id="rId6"/>
    <p:sldId id="295" r:id="rId7"/>
    <p:sldId id="296" r:id="rId8"/>
    <p:sldId id="265" r:id="rId9"/>
    <p:sldId id="291" r:id="rId10"/>
    <p:sldId id="280" r:id="rId11"/>
    <p:sldId id="297" r:id="rId12"/>
    <p:sldId id="281" r:id="rId13"/>
    <p:sldId id="292" r:id="rId14"/>
    <p:sldId id="285" r:id="rId15"/>
    <p:sldId id="286" r:id="rId16"/>
    <p:sldId id="287" r:id="rId17"/>
    <p:sldId id="288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2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715F83C-4FB7-4F80-B6FA-128639DC3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8465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fld id="{0D513FF8-C751-45CC-957A-87A84855BEC8}" type="slidenum">
              <a:rPr lang="en-US" sz="1200"/>
              <a:pPr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latin typeface="Arial" panose="020B0604020202020204" pitchFamily="34" charset="0"/>
              </a:rPr>
              <a:t>Note the dual, unidirectional connections between servers.</a:t>
            </a:r>
          </a:p>
        </p:txBody>
      </p:sp>
    </p:spTree>
    <p:extLst>
      <p:ext uri="{BB962C8B-B14F-4D97-AF65-F5344CB8AC3E}">
        <p14:creationId xmlns:p14="http://schemas.microsoft.com/office/powerpoint/2010/main" val="4251069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fld id="{C0BFDD8B-6B86-472A-9A8D-6384EA89B5AB}" type="slidenum">
              <a:rPr lang="en-US" sz="1200"/>
              <a:pPr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latin typeface="Arial" panose="020B0604020202020204" pitchFamily="34" charset="0"/>
              </a:rPr>
              <a:t>Because of this giant backbone, ALL callsign-SSID combinations MUST be unique.</a:t>
            </a:r>
          </a:p>
        </p:txBody>
      </p:sp>
    </p:spTree>
    <p:extLst>
      <p:ext uri="{BB962C8B-B14F-4D97-AF65-F5344CB8AC3E}">
        <p14:creationId xmlns:p14="http://schemas.microsoft.com/office/powerpoint/2010/main" val="1069670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97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00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02400" y="609600"/>
            <a:ext cx="19304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0" y="609600"/>
            <a:ext cx="56388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01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09600"/>
            <a:ext cx="7721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981200"/>
            <a:ext cx="7721600" cy="19812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200" y="4114800"/>
            <a:ext cx="7721600" cy="19812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95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41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0048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981200"/>
            <a:ext cx="3784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784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976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65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5756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901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386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11150" y="309563"/>
            <a:ext cx="8389938" cy="582295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11200" y="609600"/>
            <a:ext cx="7721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981200"/>
            <a:ext cx="7721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3026253" y="6172200"/>
            <a:ext cx="2494594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>
              <a:lnSpc>
                <a:spcPct val="50000"/>
              </a:lnSpc>
              <a:spcBef>
                <a:spcPct val="30000"/>
              </a:spcBef>
              <a:spcAft>
                <a:spcPct val="20000"/>
              </a:spcAft>
              <a:defRPr/>
            </a:pPr>
            <a:r>
              <a:rPr lang="en-US" sz="1000" i="1" dirty="0">
                <a:cs typeface="+mn-cs"/>
              </a:rPr>
              <a:t>APRS</a:t>
            </a:r>
            <a:r>
              <a:rPr lang="en-US" sz="1000" i="1" baseline="30000" dirty="0">
                <a:cs typeface="+mn-cs"/>
              </a:rPr>
              <a:t>®</a:t>
            </a:r>
            <a:r>
              <a:rPr lang="en-US" sz="1000" i="1" dirty="0">
                <a:cs typeface="+mn-cs"/>
              </a:rPr>
              <a:t> </a:t>
            </a:r>
            <a:r>
              <a:rPr lang="en-US" sz="1000" i="1" dirty="0">
                <a:cs typeface="Arial" charset="0"/>
              </a:rPr>
              <a:t>–</a:t>
            </a:r>
            <a:r>
              <a:rPr lang="en-US" sz="1000" i="1" dirty="0">
                <a:cs typeface="+mn-cs"/>
              </a:rPr>
              <a:t> Bob </a:t>
            </a:r>
            <a:r>
              <a:rPr lang="en-US" sz="1000" i="1" dirty="0" err="1">
                <a:cs typeface="+mn-cs"/>
              </a:rPr>
              <a:t>Bruninga</a:t>
            </a:r>
            <a:r>
              <a:rPr lang="en-US" sz="1000" i="1" dirty="0">
                <a:cs typeface="+mn-cs"/>
              </a:rPr>
              <a:t> WB4APR</a:t>
            </a:r>
          </a:p>
          <a:p>
            <a:pPr algn="ctr" eaLnBrk="0" hangingPunct="0">
              <a:lnSpc>
                <a:spcPct val="50000"/>
              </a:lnSpc>
              <a:spcBef>
                <a:spcPct val="30000"/>
              </a:spcBef>
              <a:spcAft>
                <a:spcPct val="20000"/>
              </a:spcAft>
              <a:defRPr/>
            </a:pPr>
            <a:r>
              <a:rPr lang="en-US" sz="1000" i="1" dirty="0">
                <a:cs typeface="+mn-cs"/>
              </a:rPr>
              <a:t>Copyright </a:t>
            </a:r>
            <a:r>
              <a:rPr lang="en-US" sz="1000" i="1" dirty="0">
                <a:cs typeface="Arial" charset="0"/>
              </a:rPr>
              <a:t>© </a:t>
            </a:r>
            <a:r>
              <a:rPr lang="en-US" sz="1000" i="1" dirty="0" smtClean="0">
                <a:cs typeface="Arial" charset="0"/>
              </a:rPr>
              <a:t>2013 </a:t>
            </a:r>
            <a:r>
              <a:rPr lang="en-US" sz="1000" i="1" dirty="0">
                <a:cs typeface="Arial" charset="0"/>
              </a:rPr>
              <a:t>– Peter Loveall AE5PL</a:t>
            </a:r>
          </a:p>
          <a:p>
            <a:pPr algn="ctr" eaLnBrk="0" hangingPunct="0">
              <a:lnSpc>
                <a:spcPct val="50000"/>
              </a:lnSpc>
              <a:spcBef>
                <a:spcPct val="30000"/>
              </a:spcBef>
              <a:spcAft>
                <a:spcPct val="20000"/>
              </a:spcAft>
              <a:defRPr/>
            </a:pPr>
            <a:r>
              <a:rPr lang="en-US" sz="1000" i="1" dirty="0">
                <a:cs typeface="Arial" charset="0"/>
              </a:rPr>
              <a:t>All Rights Reserved</a:t>
            </a:r>
            <a:endParaRPr lang="en-US" dirty="0">
              <a:cs typeface="+mn-cs"/>
            </a:endParaRPr>
          </a:p>
        </p:txBody>
      </p:sp>
      <p:pic>
        <p:nvPicPr>
          <p:cNvPr id="1030" name="Picture 7" descr="aprs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486400"/>
            <a:ext cx="14208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79F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79F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79F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79F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79F"/>
          </a:solidFill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79F"/>
          </a:solidFill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79F"/>
          </a:solidFill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79F"/>
          </a:solidFill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79F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30000"/>
        </a:spcBef>
        <a:spcAft>
          <a:spcPct val="45000"/>
        </a:spcAft>
        <a:buSzPct val="10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45000"/>
        </a:spcAft>
        <a:buSzPct val="100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45000"/>
        </a:spcAft>
        <a:buSzPct val="100000"/>
        <a:buChar char="–"/>
        <a:defRPr sz="2400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45000"/>
        </a:spcAft>
        <a:buSzPct val="100000"/>
        <a:buChar char="–"/>
        <a:defRPr sz="2400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45000"/>
        </a:spcAft>
        <a:buSzPct val="100000"/>
        <a:buChar char="–"/>
        <a:defRPr sz="2400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45000"/>
        </a:spcAft>
        <a:buSzPct val="100000"/>
        <a:buChar char="–"/>
        <a:defRPr sz="2400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45000"/>
        </a:spcAft>
        <a:buSzPct val="100000"/>
        <a:buChar char="–"/>
        <a:defRPr sz="2400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45000"/>
        </a:spcAft>
        <a:buSzPct val="100000"/>
        <a:buChar char="–"/>
        <a:defRPr sz="2400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45000"/>
        </a:spcAft>
        <a:buSzPct val="100000"/>
        <a:buChar char="–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du.com/" TargetMode="External"/><Relationship Id="rId2" Type="http://schemas.openxmlformats.org/officeDocument/2006/relationships/hyperlink" Target="http://aprs.fi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jfindu.net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server.ip:14501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firenet.us:14501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prs-is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Visio_2003-2010_Drawing1.vsd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APRS</a:t>
            </a:r>
            <a:br>
              <a:rPr lang="en-US" dirty="0" smtClean="0"/>
            </a:br>
            <a:r>
              <a:rPr lang="en-US" dirty="0" smtClean="0"/>
              <a:t>Local and Global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RF and Around the World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Bidirectional Coordination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IGates are like wide area, linked repeaters, on the same frequency</a:t>
            </a:r>
          </a:p>
          <a:p>
            <a:pPr>
              <a:lnSpc>
                <a:spcPct val="80000"/>
              </a:lnSpc>
            </a:pPr>
            <a:r>
              <a:rPr lang="en-US" smtClean="0"/>
              <a:t>IGates receive packets from the Internet within milliseconds</a:t>
            </a:r>
          </a:p>
          <a:p>
            <a:pPr>
              <a:lnSpc>
                <a:spcPct val="80000"/>
              </a:lnSpc>
            </a:pPr>
            <a:r>
              <a:rPr lang="en-US" smtClean="0"/>
              <a:t>Multiple bidirectional IGates in one area collide causing complete loss of gated packets</a:t>
            </a:r>
          </a:p>
          <a:p>
            <a:pPr>
              <a:lnSpc>
                <a:spcPct val="80000"/>
              </a:lnSpc>
            </a:pPr>
            <a:r>
              <a:rPr lang="en-US" smtClean="0"/>
              <a:t>Excessive paths cause further loss of packets</a:t>
            </a:r>
          </a:p>
          <a:p>
            <a:pPr>
              <a:lnSpc>
                <a:spcPct val="80000"/>
              </a:lnSpc>
            </a:pPr>
            <a:r>
              <a:rPr lang="en-US" smtClean="0"/>
              <a:t>Established 24/7 IGate should be considered higher priority than new IGate or less than 24/7 IGate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APRS-IS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EMAIL-2 – Bidirectional Email</a:t>
            </a:r>
          </a:p>
          <a:p>
            <a:r>
              <a:rPr lang="en-US" dirty="0" smtClean="0"/>
              <a:t>WHO-IS – QRZ.com Lookup</a:t>
            </a:r>
          </a:p>
          <a:p>
            <a:r>
              <a:rPr lang="en-US" dirty="0" smtClean="0"/>
              <a:t>CQSRVR – CQ to like-minded hams</a:t>
            </a:r>
          </a:p>
          <a:p>
            <a:r>
              <a:rPr lang="en-US" dirty="0" smtClean="0"/>
              <a:t>ANSRVR – Announcement server</a:t>
            </a:r>
          </a:p>
          <a:p>
            <a:r>
              <a:rPr lang="en-US" dirty="0" smtClean="0"/>
              <a:t>NWS Warnings – Injected by AE5PL-WX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49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 Want to Participate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Viewing</a:t>
            </a:r>
          </a:p>
          <a:p>
            <a:pPr lvl="1"/>
            <a:r>
              <a:rPr lang="en-US" dirty="0" smtClean="0">
                <a:hlinkClick r:id="rId2"/>
              </a:rPr>
              <a:t>http://aprs.fi</a:t>
            </a:r>
            <a:r>
              <a:rPr lang="en-US" dirty="0" smtClean="0"/>
              <a:t> (Well used map server)</a:t>
            </a:r>
          </a:p>
          <a:p>
            <a:pPr lvl="1"/>
            <a:r>
              <a:rPr lang="en-US" dirty="0" smtClean="0">
                <a:hlinkClick r:id="rId3"/>
              </a:rPr>
              <a:t>http://www.findu.com</a:t>
            </a:r>
            <a:r>
              <a:rPr lang="en-US" dirty="0" smtClean="0"/>
              <a:t> (Oldest database server)</a:t>
            </a:r>
          </a:p>
          <a:p>
            <a:pPr lvl="1"/>
            <a:r>
              <a:rPr lang="en-US" dirty="0" smtClean="0">
                <a:hlinkClick r:id="rId4"/>
              </a:rPr>
              <a:t>http://www.jfindu.net</a:t>
            </a:r>
            <a:r>
              <a:rPr lang="en-US" dirty="0" smtClean="0"/>
              <a:t> (</a:t>
            </a:r>
            <a:r>
              <a:rPr lang="en-US" dirty="0" err="1" smtClean="0"/>
              <a:t>javAPRS</a:t>
            </a:r>
            <a:r>
              <a:rPr lang="en-US" dirty="0" smtClean="0"/>
              <a:t> live mapping)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 Want to Participate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http://www.aprs-is.net</a:t>
            </a:r>
          </a:p>
          <a:p>
            <a:pPr>
              <a:defRPr/>
            </a:pPr>
            <a:r>
              <a:rPr lang="en-US" b="1" dirty="0" smtClean="0">
                <a:solidFill>
                  <a:srgbClr val="92D050"/>
                </a:solidFill>
              </a:rPr>
              <a:t>GET ON RF</a:t>
            </a:r>
          </a:p>
          <a:p>
            <a:pPr lvl="1">
              <a:defRPr/>
            </a:pPr>
            <a:r>
              <a:rPr lang="en-US" dirty="0" smtClean="0"/>
              <a:t>Never beacon faster than 1 per minute</a:t>
            </a:r>
          </a:p>
          <a:p>
            <a:pPr lvl="1">
              <a:defRPr/>
            </a:pPr>
            <a:r>
              <a:rPr lang="en-US" dirty="0" smtClean="0"/>
              <a:t>Mobiles/portables – 3+ minute</a:t>
            </a:r>
            <a:br>
              <a:rPr lang="en-US" dirty="0" smtClean="0"/>
            </a:br>
            <a:r>
              <a:rPr lang="en-US" dirty="0" smtClean="0"/>
              <a:t>(WIDE1-1,WIDE2-1)</a:t>
            </a:r>
          </a:p>
          <a:p>
            <a:pPr lvl="1">
              <a:defRPr/>
            </a:pPr>
            <a:r>
              <a:rPr lang="en-US" dirty="0" smtClean="0"/>
              <a:t>Weather – 5 to 15 minutes (WIDE2-1)</a:t>
            </a:r>
          </a:p>
          <a:p>
            <a:pPr lvl="1">
              <a:defRPr/>
            </a:pPr>
            <a:r>
              <a:rPr lang="en-US" dirty="0" smtClean="0"/>
              <a:t>Repeater Objects – 10 minutes (WIDE2-1)</a:t>
            </a:r>
          </a:p>
          <a:p>
            <a:pPr lvl="1">
              <a:defRPr/>
            </a:pPr>
            <a:r>
              <a:rPr lang="en-US" dirty="0" smtClean="0"/>
              <a:t>Other Fixed – 20 minutes (WIDE2-1)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do I Connect To?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It depends…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Client or IGate with filtered feed (most common)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Any core server, port 14580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Any javAPRSSrvr or aprsc tier 2 server, port 14580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Server providing full feed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Any core server, port 10152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Check server status page (</a:t>
            </a:r>
            <a:r>
              <a:rPr lang="en-US" sz="2000" dirty="0" smtClean="0">
                <a:hlinkClick r:id="rId2"/>
              </a:rPr>
              <a:t>http://server.ip:14501</a:t>
            </a:r>
            <a:r>
              <a:rPr lang="en-US" sz="2000" dirty="0" smtClean="0"/>
              <a:t>) for regional 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What’s FireNet?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Originally a “subnet” of APRS-IS providing fire sighting information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Now supports METAR, buoy, earthquake, river, and ship information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As well as the entire APRS-IS feed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Filtered ports are available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hlinkClick r:id="rId2"/>
              </a:rPr>
              <a:t>http://firenet.us:14501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APRS-IS is a high speed backbone interconnecting the local RF APRS networks world-wide.</a:t>
            </a:r>
          </a:p>
          <a:p>
            <a:pPr>
              <a:lnSpc>
                <a:spcPct val="80000"/>
              </a:lnSpc>
            </a:pPr>
            <a:r>
              <a:rPr lang="en-US" smtClean="0"/>
              <a:t>Global messaging without routing.</a:t>
            </a:r>
          </a:p>
          <a:p>
            <a:pPr>
              <a:lnSpc>
                <a:spcPct val="80000"/>
              </a:lnSpc>
            </a:pPr>
            <a:r>
              <a:rPr lang="en-US" smtClean="0"/>
              <a:t>Window for non-amateurs and RF challenged amateurs to participate in APRS.</a:t>
            </a:r>
          </a:p>
          <a:p>
            <a:pPr>
              <a:lnSpc>
                <a:spcPct val="80000"/>
              </a:lnSpc>
            </a:pPr>
            <a:r>
              <a:rPr lang="en-US" smtClean="0"/>
              <a:t>Used by government agencies for emergency preparedness (NWS, for instance).</a:t>
            </a:r>
          </a:p>
          <a:p>
            <a:pPr>
              <a:lnSpc>
                <a:spcPct val="80000"/>
              </a:lnSpc>
            </a:pPr>
            <a:r>
              <a:rPr lang="en-US" smtClean="0"/>
              <a:t>Mechanism for dissemination of relevant amateur related information world-wide.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Q&amp;A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hlinkClick r:id="rId2"/>
              </a:rPr>
              <a:t>http://www.aprs-is.net</a:t>
            </a:r>
            <a:endParaRPr lang="en-US" smtClean="0"/>
          </a:p>
          <a:p>
            <a:r>
              <a:rPr lang="en-US" smtClean="0"/>
              <a:t>Peter Loveall AE5PL – pete@ae5pl.net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u="sng" smtClean="0"/>
              <a:t>A</a:t>
            </a:r>
            <a:r>
              <a:rPr lang="en-US" sz="2800" smtClean="0"/>
              <a:t>utomatic </a:t>
            </a:r>
            <a:r>
              <a:rPr lang="en-US" sz="2800" u="sng" smtClean="0"/>
              <a:t>P</a:t>
            </a:r>
            <a:r>
              <a:rPr lang="en-US" sz="2800" smtClean="0"/>
              <a:t>osition </a:t>
            </a:r>
            <a:r>
              <a:rPr lang="en-US" sz="2800" u="sng" smtClean="0"/>
              <a:t>R</a:t>
            </a:r>
            <a:r>
              <a:rPr lang="en-US" sz="2800" smtClean="0"/>
              <a:t>eporting </a:t>
            </a:r>
            <a:r>
              <a:rPr lang="en-US" sz="2800" u="sng" smtClean="0"/>
              <a:t>S</a:t>
            </a:r>
            <a:r>
              <a:rPr lang="en-US" sz="2800" smtClean="0"/>
              <a:t>ystem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Original Name – </a:t>
            </a:r>
            <a:r>
              <a:rPr lang="en-US" u="sng" dirty="0" smtClean="0"/>
              <a:t>A</a:t>
            </a:r>
            <a:r>
              <a:rPr lang="en-US" dirty="0" smtClean="0"/>
              <a:t>utomatic </a:t>
            </a:r>
            <a:r>
              <a:rPr lang="en-US" u="sng" dirty="0" smtClean="0"/>
              <a:t>P</a:t>
            </a:r>
            <a:r>
              <a:rPr lang="en-US" dirty="0" smtClean="0"/>
              <a:t>acket </a:t>
            </a:r>
            <a:r>
              <a:rPr lang="en-US" u="sng" dirty="0" smtClean="0"/>
              <a:t>R</a:t>
            </a:r>
            <a:r>
              <a:rPr lang="en-US" dirty="0" smtClean="0"/>
              <a:t>eporting </a:t>
            </a:r>
            <a:r>
              <a:rPr lang="en-US" u="sng" dirty="0" smtClean="0"/>
              <a:t>S</a:t>
            </a:r>
            <a:r>
              <a:rPr lang="en-US" dirty="0" smtClean="0"/>
              <a:t>ystem</a:t>
            </a:r>
          </a:p>
          <a:p>
            <a:r>
              <a:rPr lang="en-US" dirty="0" smtClean="0"/>
              <a:t>Developed in 1990 based on 2 meter AX.25</a:t>
            </a:r>
          </a:p>
          <a:p>
            <a:r>
              <a:rPr lang="en-US" dirty="0" smtClean="0"/>
              <a:t>Designed for one-to-many communication of automated information</a:t>
            </a:r>
          </a:p>
          <a:p>
            <a:r>
              <a:rPr lang="en-US" dirty="0" smtClean="0"/>
              <a:t>Support for SMS-like messaging (Short Messaging Service)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One-to-Many Communication</a:t>
            </a:r>
          </a:p>
        </p:txBody>
      </p:sp>
      <p:graphicFrame>
        <p:nvGraphicFramePr>
          <p:cNvPr id="4099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530350" y="2006600"/>
          <a:ext cx="6081713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Visio" r:id="rId3" imgW="6124346" imgH="4092550" progId="Visio.Drawing.11">
                  <p:embed/>
                </p:oleObj>
              </mc:Choice>
              <mc:Fallback>
                <p:oleObj name="Visio" r:id="rId3" imgW="6124346" imgH="4092550" progId="Visio.Drawing.11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0350" y="2006600"/>
                        <a:ext cx="6081713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One-to-Many Communication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Broadcast (according to FCC).</a:t>
            </a:r>
          </a:p>
          <a:p>
            <a:r>
              <a:rPr lang="en-US" dirty="0" smtClean="0"/>
              <a:t>Everyone sees all packets from everyone else.</a:t>
            </a:r>
          </a:p>
          <a:p>
            <a:r>
              <a:rPr lang="en-US" dirty="0" smtClean="0"/>
              <a:t>Information of value to amateur radio communicated.</a:t>
            </a:r>
          </a:p>
          <a:p>
            <a:r>
              <a:rPr lang="en-US" dirty="0" smtClean="0"/>
              <a:t>Two-way communication possible.</a:t>
            </a:r>
          </a:p>
          <a:p>
            <a:r>
              <a:rPr lang="en-US" dirty="0" smtClean="0"/>
              <a:t>Unnumbered Information (UI) subset of AX.25</a:t>
            </a:r>
          </a:p>
          <a:p>
            <a:r>
              <a:rPr lang="en-US" b="1" dirty="0" smtClean="0"/>
              <a:t>SHARED</a:t>
            </a:r>
            <a:r>
              <a:rPr lang="en-US" dirty="0" smtClean="0"/>
              <a:t> frequency.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Local RF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Track Resources</a:t>
            </a:r>
          </a:p>
          <a:p>
            <a:r>
              <a:rPr lang="en-US" dirty="0" smtClean="0"/>
              <a:t>Quick Messaging</a:t>
            </a:r>
          </a:p>
          <a:p>
            <a:r>
              <a:rPr lang="en-US" dirty="0" smtClean="0"/>
              <a:t>Locate Points of Interest</a:t>
            </a:r>
          </a:p>
          <a:p>
            <a:r>
              <a:rPr lang="en-US" dirty="0" smtClean="0"/>
              <a:t>Special Events – Tracking and Communication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07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Deprecated Local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How far can a packet go? (Minimize hops)</a:t>
            </a:r>
          </a:p>
          <a:p>
            <a:r>
              <a:rPr lang="en-US" dirty="0" smtClean="0"/>
              <a:t>How smooth a line can I paint? (Shared frequency, applies to APRS-IS-only devices such as smart phones)</a:t>
            </a:r>
          </a:p>
          <a:p>
            <a:r>
              <a:rPr lang="en-US" dirty="0" smtClean="0"/>
              <a:t>“Tactical” callsigns outside of a special event (Use callsigns to enable global communications).</a:t>
            </a:r>
          </a:p>
          <a:p>
            <a:r>
              <a:rPr lang="en-US" dirty="0" smtClean="0"/>
              <a:t>Objects for obvious locations - DFW Airport not ok, Collin County EOC ok.</a:t>
            </a:r>
          </a:p>
          <a:p>
            <a:r>
              <a:rPr lang="en-US" dirty="0" smtClean="0"/>
              <a:t>Bulletins for recurring events (Use objects instead).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785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IGate – Gateway to the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APRS-IS – Interconnect Amateur Radio APRS RF networks</a:t>
            </a:r>
          </a:p>
          <a:p>
            <a:r>
              <a:rPr lang="en-US" dirty="0" smtClean="0"/>
              <a:t>Worldwide messaging</a:t>
            </a:r>
          </a:p>
          <a:p>
            <a:r>
              <a:rPr lang="en-US" dirty="0" smtClean="0"/>
              <a:t>Worldwide visibility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Requires unique </a:t>
            </a:r>
            <a:r>
              <a:rPr lang="en-US" dirty="0" smtClean="0"/>
              <a:t>station identification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4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APRS-IS</a:t>
            </a:r>
            <a:br>
              <a:rPr lang="en-US" dirty="0" smtClean="0"/>
            </a:br>
            <a:r>
              <a:rPr lang="en-US" dirty="0" smtClean="0"/>
              <a:t>Architecture</a:t>
            </a:r>
          </a:p>
        </p:txBody>
      </p:sp>
      <p:graphicFrame>
        <p:nvGraphicFramePr>
          <p:cNvPr id="10243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7461582"/>
              </p:ext>
            </p:extLst>
          </p:nvPr>
        </p:nvGraphicFramePr>
        <p:xfrm>
          <a:off x="-685800" y="1371600"/>
          <a:ext cx="8451850" cy="564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Visio" r:id="rId5" imgW="6105510" imgH="4076790" progId="Visio.Drawing.11">
                  <p:embed/>
                </p:oleObj>
              </mc:Choice>
              <mc:Fallback>
                <p:oleObj name="Visio" r:id="rId5" imgW="6105510" imgH="4076790" progId="Visio.Drawing.11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85800" y="1371600"/>
                        <a:ext cx="8451850" cy="564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APRS-IS Today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 core servers</a:t>
            </a:r>
          </a:p>
          <a:p>
            <a:r>
              <a:rPr lang="en-US" dirty="0" smtClean="0"/>
              <a:t>88 aprs2.net servers</a:t>
            </a:r>
          </a:p>
          <a:p>
            <a:r>
              <a:rPr lang="en-US" dirty="0" smtClean="0"/>
              <a:t>2680 </a:t>
            </a:r>
            <a:r>
              <a:rPr lang="en-US" dirty="0" err="1" smtClean="0"/>
              <a:t>IGates</a:t>
            </a:r>
            <a:r>
              <a:rPr lang="en-US" dirty="0" smtClean="0"/>
              <a:t> (incl. receive-only, not recommended)</a:t>
            </a:r>
          </a:p>
          <a:p>
            <a:r>
              <a:rPr lang="en-US" dirty="0" smtClean="0"/>
              <a:t>1770 </a:t>
            </a:r>
            <a:r>
              <a:rPr lang="en-US" dirty="0" err="1" smtClean="0"/>
              <a:t>DGates</a:t>
            </a:r>
            <a:r>
              <a:rPr lang="en-US" dirty="0" smtClean="0"/>
              <a:t> (D-PRS </a:t>
            </a:r>
            <a:r>
              <a:rPr lang="en-US" dirty="0" err="1" smtClean="0"/>
              <a:t>IGates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31,100 RF stations</a:t>
            </a:r>
          </a:p>
          <a:p>
            <a:r>
              <a:rPr lang="en-US" dirty="0" smtClean="0"/>
              <a:t>18,700 Internet “stations”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PRS Template">
  <a:themeElements>
    <a:clrScheme name="">
      <a:dk1>
        <a:srgbClr val="000000"/>
      </a:dk1>
      <a:lt1>
        <a:srgbClr val="FFFFFF"/>
      </a:lt1>
      <a:dk2>
        <a:srgbClr val="0000FF"/>
      </a:dk2>
      <a:lt2>
        <a:srgbClr val="000000"/>
      </a:lt2>
      <a:accent1>
        <a:srgbClr val="F6BF69"/>
      </a:accent1>
      <a:accent2>
        <a:srgbClr val="000000"/>
      </a:accent2>
      <a:accent3>
        <a:srgbClr val="FFFFFF"/>
      </a:accent3>
      <a:accent4>
        <a:srgbClr val="000000"/>
      </a:accent4>
      <a:accent5>
        <a:srgbClr val="FADCB9"/>
      </a:accent5>
      <a:accent6>
        <a:srgbClr val="000000"/>
      </a:accent6>
      <a:hlink>
        <a:srgbClr val="618FFD"/>
      </a:hlink>
      <a:folHlink>
        <a:srgbClr val="919191"/>
      </a:folHlink>
    </a:clrScheme>
    <a:fontScheme name="APRS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25400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30000"/>
          </a:spcBef>
          <a:spcAft>
            <a:spcPct val="2000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25400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30000"/>
          </a:spcBef>
          <a:spcAft>
            <a:spcPct val="2000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PR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RS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PRS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RS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RS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RS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RS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APRS Template</Template>
  <TotalTime>470</TotalTime>
  <Words>556</Words>
  <Application>Microsoft Office PowerPoint</Application>
  <PresentationFormat>On-screen Show (4:3)</PresentationFormat>
  <Paragraphs>91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APRS Template</vt:lpstr>
      <vt:lpstr>Visio</vt:lpstr>
      <vt:lpstr>APRS Local and Global</vt:lpstr>
      <vt:lpstr>Automatic Position Reporting System</vt:lpstr>
      <vt:lpstr>One-to-Many Communication</vt:lpstr>
      <vt:lpstr>One-to-Many Communication</vt:lpstr>
      <vt:lpstr>Examples of Local RF Uses</vt:lpstr>
      <vt:lpstr>Deprecated Local Uses</vt:lpstr>
      <vt:lpstr>IGate – Gateway to the World</vt:lpstr>
      <vt:lpstr>APRS-IS Architecture</vt:lpstr>
      <vt:lpstr>APRS-IS Today</vt:lpstr>
      <vt:lpstr>Bidirectional Coordination</vt:lpstr>
      <vt:lpstr>APRS-IS Services</vt:lpstr>
      <vt:lpstr>I Want to Participate</vt:lpstr>
      <vt:lpstr>I Want to Participate</vt:lpstr>
      <vt:lpstr>Where do I Connect To?</vt:lpstr>
      <vt:lpstr>What’s FireNet?</vt:lpstr>
      <vt:lpstr>Summary</vt:lpstr>
      <vt:lpstr>Q&amp;A</vt:lpstr>
    </vt:vector>
  </TitlesOfParts>
  <Company>AME Corp.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APRS and the Internet</dc:title>
  <dc:creator>Peter Loveall</dc:creator>
  <cp:lastModifiedBy>Peter Loveall</cp:lastModifiedBy>
  <cp:revision>20</cp:revision>
  <dcterms:created xsi:type="dcterms:W3CDTF">2005-01-13T18:31:18Z</dcterms:created>
  <dcterms:modified xsi:type="dcterms:W3CDTF">2014-01-17T12:47:45Z</dcterms:modified>
</cp:coreProperties>
</file>